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8" r:id="rId30"/>
    <p:sldId id="289" r:id="rId31"/>
    <p:sldId id="290" r:id="rId32"/>
    <p:sldId id="291" r:id="rId33"/>
    <p:sldId id="292" r:id="rId34"/>
    <p:sldId id="293" r:id="rId35"/>
    <p:sldId id="294" r:id="rId36"/>
    <p:sldId id="295" r:id="rId37"/>
    <p:sldId id="284" r:id="rId38"/>
    <p:sldId id="285" r:id="rId39"/>
    <p:sldId id="286" r:id="rId40"/>
    <p:sldId id="28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29431AE-807D-455A-AF0D-739A762D06F4}"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9431AE-807D-455A-AF0D-739A762D06F4}"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9431AE-807D-455A-AF0D-739A762D06F4}"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9431AE-807D-455A-AF0D-739A762D06F4}"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9431AE-807D-455A-AF0D-739A762D06F4}"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9431AE-807D-455A-AF0D-739A762D06F4}"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9431AE-807D-455A-AF0D-739A762D06F4}" type="datetimeFigureOut">
              <a:rPr lang="en-US" smtClean="0"/>
              <a:t>9/3/2025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9431AE-807D-455A-AF0D-739A762D06F4}" type="datetimeFigureOut">
              <a:rPr lang="en-US" smtClean="0"/>
              <a:t>9/3/2025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9431AE-807D-455A-AF0D-739A762D06F4}" type="datetimeFigureOut">
              <a:rPr lang="en-US" smtClean="0"/>
              <a:t>9/3/2025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9431AE-807D-455A-AF0D-739A762D06F4}"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9431AE-807D-455A-AF0D-739A762D06F4}"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A651F6-B413-4199-8EE6-2F08336FFE1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9431AE-807D-455A-AF0D-739A762D06F4}" type="datetimeFigureOut">
              <a:rPr lang="en-US" smtClean="0"/>
              <a:t>9/3/2025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A651F6-B413-4199-8EE6-2F08336FFE1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0" algn="l"/>
            <a:r>
              <a:rPr lang="en-US" dirty="0"/>
              <a:t>Ravi usually ___ his homework before dinner, but yesterday he forgot.</a:t>
            </a:r>
            <a:br>
              <a:rPr lang="en-US" dirty="0"/>
            </a:br>
            <a:r>
              <a:rPr lang="en-US" dirty="0"/>
              <a:t>a) finishes</a:t>
            </a:r>
            <a:br>
              <a:rPr lang="en-US" dirty="0"/>
            </a:br>
            <a:r>
              <a:rPr lang="en-US" dirty="0"/>
              <a:t>b) finish</a:t>
            </a:r>
            <a:br>
              <a:rPr lang="en-US" dirty="0"/>
            </a:br>
            <a:r>
              <a:rPr lang="en-US" dirty="0"/>
              <a:t>c) finished</a:t>
            </a:r>
            <a:br>
              <a:rPr lang="en-US" dirty="0"/>
            </a:br>
            <a:r>
              <a:rPr lang="en-US" dirty="0"/>
              <a:t>d) finishing</a:t>
            </a: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Why did Jody want to bring the fawn home?</a:t>
            </a:r>
            <a:br>
              <a:rPr lang="en-US" sz="3600" dirty="0"/>
            </a:br>
            <a:r>
              <a:rPr lang="en-US" sz="3600" dirty="0"/>
              <a:t>a) To keep it as a pet</a:t>
            </a:r>
            <a:br>
              <a:rPr lang="en-US" sz="3600" dirty="0"/>
            </a:br>
            <a:r>
              <a:rPr lang="en-US" sz="3600" dirty="0"/>
              <a:t>b) To replace the loss of his father’s horse</a:t>
            </a:r>
            <a:br>
              <a:rPr lang="en-US" sz="3600" dirty="0"/>
            </a:br>
            <a:r>
              <a:rPr lang="en-US" sz="3600" dirty="0"/>
              <a:t>c) Because its mother had been killed for his father’s life</a:t>
            </a:r>
            <a:br>
              <a:rPr lang="en-US" sz="3600" dirty="0"/>
            </a:br>
            <a:r>
              <a:rPr lang="en-US" sz="3600" dirty="0"/>
              <a:t>d) Because it was alone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What kind of bargain did the poet finally accept?</a:t>
            </a:r>
            <a:br>
              <a:rPr lang="en-US" sz="3600" dirty="0"/>
            </a:br>
            <a:r>
              <a:rPr lang="en-US" sz="3600" dirty="0"/>
              <a:t>a) With the king for power</a:t>
            </a:r>
            <a:br>
              <a:rPr lang="en-US" sz="3600" dirty="0"/>
            </a:br>
            <a:r>
              <a:rPr lang="en-US" sz="3600" dirty="0"/>
              <a:t>b) With the old man for wealth</a:t>
            </a:r>
            <a:br>
              <a:rPr lang="en-US" sz="3600" dirty="0"/>
            </a:br>
            <a:r>
              <a:rPr lang="en-US" sz="3600" dirty="0"/>
              <a:t>c) With the child for nothing</a:t>
            </a:r>
            <a:br>
              <a:rPr lang="en-US" sz="3600" dirty="0"/>
            </a:br>
            <a:r>
              <a:rPr lang="en-US" sz="3600" dirty="0"/>
              <a:t>d) With the fair maid for love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When the poet looked at the earth from the sky, it appeared:</a:t>
            </a:r>
            <a:br>
              <a:rPr lang="en-US" sz="3600" dirty="0"/>
            </a:br>
            <a:r>
              <a:rPr lang="en-US" sz="3600" dirty="0"/>
              <a:t>a) Round and flat</a:t>
            </a:r>
            <a:br>
              <a:rPr lang="en-US" sz="3600" dirty="0"/>
            </a:br>
            <a:r>
              <a:rPr lang="en-US" sz="3600" dirty="0"/>
              <a:t>b) Divided by borders</a:t>
            </a:r>
            <a:br>
              <a:rPr lang="en-US" sz="3600" dirty="0"/>
            </a:br>
            <a:r>
              <a:rPr lang="en-US" sz="3600" dirty="0"/>
              <a:t>c) Small and without boundaries</a:t>
            </a:r>
            <a:br>
              <a:rPr lang="en-US" sz="3600" dirty="0"/>
            </a:br>
            <a:r>
              <a:rPr lang="en-US" sz="3600" dirty="0"/>
              <a:t>d) Large and endless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What did the Giant </a:t>
            </a:r>
            <a:r>
              <a:rPr lang="en-US" sz="3600" dirty="0" err="1"/>
              <a:t>realise</a:t>
            </a:r>
            <a:r>
              <a:rPr lang="en-US" sz="3600" dirty="0"/>
              <a:t> when he saw children in his garden again?</a:t>
            </a:r>
            <a:br>
              <a:rPr lang="en-US" sz="3600" dirty="0"/>
            </a:br>
            <a:r>
              <a:rPr lang="en-US" sz="3600" dirty="0"/>
              <a:t>a) That they had broken his wall</a:t>
            </a:r>
            <a:br>
              <a:rPr lang="en-US" sz="3600" dirty="0"/>
            </a:br>
            <a:r>
              <a:rPr lang="en-US" sz="3600" dirty="0"/>
              <a:t>b) That spring had returned with them</a:t>
            </a:r>
            <a:br>
              <a:rPr lang="en-US" sz="3600" dirty="0"/>
            </a:br>
            <a:r>
              <a:rPr lang="en-US" sz="3600" dirty="0"/>
              <a:t>c) That they were selfish</a:t>
            </a:r>
            <a:br>
              <a:rPr lang="en-US" sz="3600" dirty="0"/>
            </a:br>
            <a:r>
              <a:rPr lang="en-US" sz="3600" dirty="0"/>
              <a:t>d) That his garden was ruined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1:</a:t>
            </a:r>
            <a:br>
              <a:rPr lang="en-US" sz="3600" dirty="0"/>
            </a:br>
            <a:r>
              <a:rPr lang="en-US" sz="3600" i="1" dirty="0"/>
              <a:t>“The scientist observed the phenomenon carefully, noting every minute detail. His precision and accuracy amazed the students who were watching.”</a:t>
            </a:r>
            <a:br>
              <a:rPr lang="en-US" sz="3600" dirty="0"/>
            </a:br>
            <a:r>
              <a:rPr lang="en-US" sz="3600" dirty="0"/>
              <a:t>The word </a:t>
            </a:r>
            <a:r>
              <a:rPr lang="en-US" sz="3600" i="1" dirty="0"/>
              <a:t>phenomenon</a:t>
            </a:r>
            <a:r>
              <a:rPr lang="en-US" sz="3600" dirty="0"/>
              <a:t> means:</a:t>
            </a:r>
            <a:br>
              <a:rPr lang="en-US" sz="3600" dirty="0"/>
            </a:br>
            <a:r>
              <a:rPr lang="en-US" sz="3600" dirty="0"/>
              <a:t>a) A scientific law</a:t>
            </a:r>
            <a:br>
              <a:rPr lang="en-US" sz="3600" dirty="0"/>
            </a:br>
            <a:r>
              <a:rPr lang="en-US" sz="3600" dirty="0"/>
              <a:t>b) An observable event or fact</a:t>
            </a:r>
            <a:br>
              <a:rPr lang="en-US" sz="3600" dirty="0"/>
            </a:br>
            <a:r>
              <a:rPr lang="en-US" sz="3600" dirty="0"/>
              <a:t>c) A common practice</a:t>
            </a:r>
            <a:br>
              <a:rPr lang="en-US" sz="3600" dirty="0"/>
            </a:br>
            <a:r>
              <a:rPr lang="en-US" sz="3600" dirty="0"/>
              <a:t>d) A mistake in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1:</a:t>
            </a:r>
            <a:br>
              <a:rPr lang="en-US" sz="3600" dirty="0"/>
            </a:br>
            <a:r>
              <a:rPr lang="en-US" sz="3600" i="1" dirty="0"/>
              <a:t>“The scientist observed the phenomenon carefully, noting every minute detail. His precision and accuracy amazed the students who were watching.”</a:t>
            </a:r>
            <a:br>
              <a:rPr lang="en-US" sz="3600" dirty="0"/>
            </a:br>
            <a:r>
              <a:rPr lang="en-US" sz="3600" dirty="0"/>
              <a:t>The word </a:t>
            </a:r>
            <a:r>
              <a:rPr lang="en-US" sz="3600" i="1" dirty="0"/>
              <a:t>precision</a:t>
            </a:r>
            <a:r>
              <a:rPr lang="en-US" sz="3600" dirty="0"/>
              <a:t> refers to:</a:t>
            </a:r>
            <a:br>
              <a:rPr lang="en-US" sz="3600" dirty="0"/>
            </a:br>
            <a:r>
              <a:rPr lang="en-US" sz="3600" dirty="0"/>
              <a:t>a) Carelessness</a:t>
            </a:r>
            <a:br>
              <a:rPr lang="en-US" sz="3600" dirty="0"/>
            </a:br>
            <a:r>
              <a:rPr lang="en-US" sz="3600" dirty="0"/>
              <a:t>b) Exactness</a:t>
            </a:r>
            <a:br>
              <a:rPr lang="en-US" sz="3600" dirty="0"/>
            </a:br>
            <a:r>
              <a:rPr lang="en-US" sz="3600" dirty="0"/>
              <a:t>c) Difficulty</a:t>
            </a:r>
            <a:br>
              <a:rPr lang="en-US" sz="3600" dirty="0"/>
            </a:br>
            <a:r>
              <a:rPr lang="en-US" sz="3600" dirty="0"/>
              <a:t>d) Observation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2:</a:t>
            </a:r>
            <a:br>
              <a:rPr lang="en-US" sz="3600" dirty="0"/>
            </a:br>
            <a:r>
              <a:rPr lang="en-US" sz="3600" i="1" dirty="0"/>
              <a:t>“Despite his poverty, the man showed remarkable generosity, sharing his little food with strangers.”</a:t>
            </a:r>
            <a:br>
              <a:rPr lang="en-US" sz="3600" dirty="0"/>
            </a:br>
            <a:r>
              <a:rPr lang="en-US" sz="3600" dirty="0"/>
              <a:t>The word </a:t>
            </a:r>
            <a:r>
              <a:rPr lang="en-US" sz="3600" i="1" dirty="0"/>
              <a:t>generosity</a:t>
            </a:r>
            <a:r>
              <a:rPr lang="en-US" sz="3600" dirty="0"/>
              <a:t> means:</a:t>
            </a:r>
            <a:br>
              <a:rPr lang="en-US" sz="3600" dirty="0"/>
            </a:br>
            <a:r>
              <a:rPr lang="en-US" sz="3600" dirty="0"/>
              <a:t>a) Strictness</a:t>
            </a:r>
            <a:br>
              <a:rPr lang="en-US" sz="3600" dirty="0"/>
            </a:br>
            <a:r>
              <a:rPr lang="en-US" sz="3600" dirty="0"/>
              <a:t>b) Willingness to share</a:t>
            </a:r>
            <a:br>
              <a:rPr lang="en-US" sz="3600" dirty="0"/>
            </a:br>
            <a:r>
              <a:rPr lang="en-US" sz="3600" dirty="0"/>
              <a:t>c) Laziness</a:t>
            </a:r>
            <a:br>
              <a:rPr lang="en-US" sz="3600" dirty="0"/>
            </a:br>
            <a:r>
              <a:rPr lang="en-US" sz="3600" dirty="0"/>
              <a:t>d) Intelligence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2:</a:t>
            </a:r>
            <a:br>
              <a:rPr lang="en-US" sz="3600" dirty="0"/>
            </a:br>
            <a:r>
              <a:rPr lang="en-US" sz="3600" i="1" dirty="0"/>
              <a:t>“Despite his poverty, the man showed remarkable generosity, sharing his little food with strangers.”</a:t>
            </a:r>
            <a:br>
              <a:rPr lang="en-US" sz="3600" dirty="0"/>
            </a:br>
            <a:r>
              <a:rPr lang="en-US" sz="3600" dirty="0"/>
              <a:t>The antonym of </a:t>
            </a:r>
            <a:r>
              <a:rPr lang="en-US" sz="3600" i="1" dirty="0"/>
              <a:t>poverty</a:t>
            </a:r>
            <a:r>
              <a:rPr lang="en-US" sz="3600" dirty="0"/>
              <a:t> is:</a:t>
            </a:r>
            <a:br>
              <a:rPr lang="en-US" sz="3600" dirty="0"/>
            </a:br>
            <a:r>
              <a:rPr lang="en-US" sz="3600" dirty="0"/>
              <a:t>a) Wealth</a:t>
            </a:r>
            <a:br>
              <a:rPr lang="en-US" sz="3600" dirty="0"/>
            </a:br>
            <a:r>
              <a:rPr lang="en-US" sz="3600" dirty="0"/>
              <a:t>b) Scarcity</a:t>
            </a:r>
            <a:br>
              <a:rPr lang="en-US" sz="3600" dirty="0"/>
            </a:br>
            <a:r>
              <a:rPr lang="en-US" sz="3600" dirty="0"/>
              <a:t>c) Need</a:t>
            </a:r>
            <a:br>
              <a:rPr lang="en-US" sz="3600" dirty="0"/>
            </a:br>
            <a:r>
              <a:rPr lang="en-US" sz="3600" dirty="0"/>
              <a:t>d) Simplicity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3:</a:t>
            </a:r>
            <a:br>
              <a:rPr lang="en-US" sz="3600" dirty="0"/>
            </a:br>
            <a:r>
              <a:rPr lang="en-US" sz="3600" i="1" dirty="0"/>
              <a:t>“The explorers were fascinated by the ancient ruins, which revealed secrets of a civilization lost to time.”</a:t>
            </a:r>
            <a:br>
              <a:rPr lang="en-US" sz="3600" dirty="0"/>
            </a:br>
            <a:r>
              <a:rPr lang="en-US" sz="3600" dirty="0"/>
              <a:t>The word </a:t>
            </a:r>
            <a:r>
              <a:rPr lang="en-US" sz="3600" i="1" dirty="0"/>
              <a:t>fascinated</a:t>
            </a:r>
            <a:r>
              <a:rPr lang="en-US" sz="3600" dirty="0"/>
              <a:t> means:</a:t>
            </a:r>
            <a:br>
              <a:rPr lang="en-US" sz="3600" dirty="0"/>
            </a:br>
            <a:r>
              <a:rPr lang="en-US" sz="3600" dirty="0"/>
              <a:t>a) Bored</a:t>
            </a:r>
            <a:br>
              <a:rPr lang="en-US" sz="3600" dirty="0"/>
            </a:br>
            <a:r>
              <a:rPr lang="en-US" sz="3600" dirty="0"/>
              <a:t>b) Disappointed</a:t>
            </a:r>
            <a:br>
              <a:rPr lang="en-US" sz="3600" dirty="0"/>
            </a:br>
            <a:r>
              <a:rPr lang="en-US" sz="3600" dirty="0"/>
              <a:t>c) Attracted deeply</a:t>
            </a:r>
            <a:br>
              <a:rPr lang="en-US" sz="3600" dirty="0"/>
            </a:br>
            <a:r>
              <a:rPr lang="en-US" sz="3600" dirty="0"/>
              <a:t>d) Terrified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3:</a:t>
            </a:r>
            <a:br>
              <a:rPr lang="en-US" sz="3600" dirty="0"/>
            </a:br>
            <a:r>
              <a:rPr lang="en-US" sz="3600" i="1" dirty="0"/>
              <a:t>“The explorers were fascinated by the ancient ruins, which revealed secrets of a civilization lost to time.”</a:t>
            </a:r>
            <a:br>
              <a:rPr lang="en-US" sz="3600" dirty="0"/>
            </a:br>
            <a:r>
              <a:rPr lang="en-US" sz="3600" dirty="0"/>
              <a:t>The word </a:t>
            </a:r>
            <a:r>
              <a:rPr lang="en-US" sz="3600" i="1" dirty="0"/>
              <a:t>ruins</a:t>
            </a:r>
            <a:r>
              <a:rPr lang="en-US" sz="3600" dirty="0"/>
              <a:t> in the passage refers to:</a:t>
            </a:r>
            <a:br>
              <a:rPr lang="en-US" sz="3600" dirty="0"/>
            </a:br>
            <a:r>
              <a:rPr lang="en-US" sz="3600" dirty="0"/>
              <a:t>a) Destroyed remains of buildings</a:t>
            </a:r>
            <a:br>
              <a:rPr lang="en-US" sz="3600" dirty="0"/>
            </a:br>
            <a:r>
              <a:rPr lang="en-US" sz="3600" dirty="0"/>
              <a:t>b) Expensive monuments</a:t>
            </a:r>
            <a:br>
              <a:rPr lang="en-US" sz="3600" dirty="0"/>
            </a:br>
            <a:r>
              <a:rPr lang="en-US" sz="3600" dirty="0"/>
              <a:t>c) Newly built temples</a:t>
            </a:r>
            <a:br>
              <a:rPr lang="en-US" sz="3600" dirty="0"/>
            </a:br>
            <a:r>
              <a:rPr lang="en-US" sz="3600" dirty="0"/>
              <a:t>d) Hidden caves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Active: They will announce the results tomorrow.</a:t>
            </a:r>
            <a:br>
              <a:rPr lang="en-US" sz="3600" dirty="0"/>
            </a:br>
            <a:r>
              <a:rPr lang="en-US" sz="3600" dirty="0"/>
              <a:t>Choose the passive form:</a:t>
            </a:r>
            <a:br>
              <a:rPr lang="en-US" sz="3600" dirty="0"/>
            </a:br>
            <a:r>
              <a:rPr lang="en-US" sz="3600" dirty="0"/>
              <a:t>a) The results will be announced tomorrow.</a:t>
            </a:r>
            <a:br>
              <a:rPr lang="en-US" sz="3600" dirty="0"/>
            </a:br>
            <a:r>
              <a:rPr lang="en-US" sz="3600" dirty="0"/>
              <a:t>b) Tomorrow the results announce.</a:t>
            </a:r>
            <a:br>
              <a:rPr lang="en-US" sz="3600" dirty="0"/>
            </a:br>
            <a:r>
              <a:rPr lang="en-US" sz="3600" dirty="0"/>
              <a:t>c) The results are announced tomorrow.</a:t>
            </a:r>
            <a:br>
              <a:rPr lang="en-US" sz="3600" dirty="0"/>
            </a:br>
            <a:r>
              <a:rPr lang="en-US" sz="3600" dirty="0"/>
              <a:t>d) The results had been announced tomorrow.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b="1" dirty="0"/>
              <a:t>Passage 4:</a:t>
            </a:r>
            <a:br>
              <a:rPr lang="en-US" sz="3600" dirty="0"/>
            </a:br>
            <a:r>
              <a:rPr lang="en-US" sz="3600" i="1" dirty="0"/>
              <a:t>“Her speech was so eloquent that the audience listened in silence, moved by the power of her words.”</a:t>
            </a:r>
            <a:br>
              <a:rPr lang="en-US" sz="3600" dirty="0"/>
            </a:br>
            <a:r>
              <a:rPr lang="en-US" sz="3600" dirty="0"/>
              <a:t>The word </a:t>
            </a:r>
            <a:r>
              <a:rPr lang="en-US" sz="3600" i="1" dirty="0"/>
              <a:t>eloquent</a:t>
            </a:r>
            <a:r>
              <a:rPr lang="en-US" sz="3600" dirty="0"/>
              <a:t> means:</a:t>
            </a:r>
            <a:br>
              <a:rPr lang="en-US" sz="3600" dirty="0"/>
            </a:br>
            <a:r>
              <a:rPr lang="en-US" sz="3600" dirty="0"/>
              <a:t>a) Rude and careless</a:t>
            </a:r>
            <a:br>
              <a:rPr lang="en-US" sz="3600" dirty="0"/>
            </a:br>
            <a:r>
              <a:rPr lang="en-US" sz="3600" dirty="0"/>
              <a:t>b) Fluent and persuasive in speaking</a:t>
            </a:r>
            <a:br>
              <a:rPr lang="en-US" sz="3600" dirty="0"/>
            </a:br>
            <a:r>
              <a:rPr lang="en-US" sz="3600" dirty="0"/>
              <a:t>c) Short and incomplete</a:t>
            </a:r>
            <a:br>
              <a:rPr lang="en-US" sz="3600" dirty="0"/>
            </a:br>
            <a:r>
              <a:rPr lang="en-US" sz="3600" dirty="0"/>
              <a:t>d) Confusing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By this time next year, I ___ in London for five years.</a:t>
            </a:r>
            <a:br>
              <a:rPr lang="en-US" sz="3600" dirty="0"/>
            </a:br>
            <a:r>
              <a:rPr lang="en-US" sz="3600" dirty="0"/>
              <a:t>a) am living</a:t>
            </a:r>
            <a:br>
              <a:rPr lang="en-US" sz="3600" dirty="0"/>
            </a:br>
            <a:r>
              <a:rPr lang="en-US" sz="3600" dirty="0"/>
              <a:t>b) will have lived</a:t>
            </a:r>
            <a:br>
              <a:rPr lang="en-US" sz="3600" dirty="0"/>
            </a:br>
            <a:r>
              <a:rPr lang="en-US" sz="3600" dirty="0"/>
              <a:t>c) have been living</a:t>
            </a:r>
            <a:br>
              <a:rPr lang="en-US" sz="3600" dirty="0"/>
            </a:br>
            <a:r>
              <a:rPr lang="en-US" sz="3600" dirty="0"/>
              <a:t>d) will be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Hardly had the bell rung ___ the students rushed out of the class.</a:t>
            </a:r>
            <a:br>
              <a:rPr lang="en-US" sz="3600" dirty="0"/>
            </a:br>
            <a:r>
              <a:rPr lang="en-US" sz="3600" dirty="0"/>
              <a:t>a) when</a:t>
            </a:r>
            <a:br>
              <a:rPr lang="en-US" sz="3600" dirty="0"/>
            </a:br>
            <a:r>
              <a:rPr lang="en-US" sz="3600" dirty="0"/>
              <a:t>b) than</a:t>
            </a:r>
            <a:br>
              <a:rPr lang="en-US" sz="3600" dirty="0"/>
            </a:br>
            <a:r>
              <a:rPr lang="en-US" sz="3600" dirty="0"/>
              <a:t>c) since</a:t>
            </a:r>
            <a:br>
              <a:rPr lang="en-US" sz="3600" dirty="0"/>
            </a:br>
            <a:r>
              <a:rPr lang="en-US" sz="3600" dirty="0"/>
              <a:t>d) because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Active: “People say that the artist is a genius.”</a:t>
            </a:r>
            <a:br>
              <a:rPr lang="en-US" sz="3600" dirty="0"/>
            </a:br>
            <a:r>
              <a:rPr lang="en-US" sz="3600" dirty="0"/>
              <a:t>Choose the best passive form:</a:t>
            </a:r>
            <a:br>
              <a:rPr lang="en-US" sz="3600" dirty="0"/>
            </a:br>
            <a:r>
              <a:rPr lang="en-US" sz="3600" dirty="0"/>
              <a:t>a) The artist is said to be a genius.</a:t>
            </a:r>
            <a:br>
              <a:rPr lang="en-US" sz="3600" dirty="0"/>
            </a:br>
            <a:r>
              <a:rPr lang="en-US" sz="3600" dirty="0"/>
              <a:t>b) It is said that the artist was a genius.</a:t>
            </a:r>
            <a:br>
              <a:rPr lang="en-US" sz="3600" dirty="0"/>
            </a:br>
            <a:r>
              <a:rPr lang="en-US" sz="3600" dirty="0"/>
              <a:t>c) People are said the artist is a genius.</a:t>
            </a:r>
            <a:br>
              <a:rPr lang="en-US" sz="3600" dirty="0"/>
            </a:br>
            <a:r>
              <a:rPr lang="en-US" sz="3600" dirty="0"/>
              <a:t>d) A genius is said to be the artist.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Passive form of: “We must not waste time.”</a:t>
            </a:r>
            <a:br>
              <a:rPr lang="en-US" sz="3600" dirty="0"/>
            </a:br>
            <a:r>
              <a:rPr lang="en-US" sz="3600" dirty="0"/>
              <a:t>a) Time is not wasted by us.</a:t>
            </a:r>
            <a:br>
              <a:rPr lang="en-US" sz="3600" dirty="0"/>
            </a:br>
            <a:r>
              <a:rPr lang="en-US" sz="3600" dirty="0"/>
              <a:t>b) Time must not be wasted.</a:t>
            </a:r>
            <a:br>
              <a:rPr lang="en-US" sz="3600" dirty="0"/>
            </a:br>
            <a:r>
              <a:rPr lang="en-US" sz="3600" dirty="0"/>
              <a:t>c) Time is not to be wasted.</a:t>
            </a:r>
            <a:br>
              <a:rPr lang="en-US" sz="3600" dirty="0"/>
            </a:br>
            <a:r>
              <a:rPr lang="en-US" sz="3600" dirty="0"/>
              <a:t>d) We must not be wasted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Direct: He said, “If I were you, I would accept the offer.”</a:t>
            </a:r>
            <a:br>
              <a:rPr lang="en-US" sz="3600" dirty="0"/>
            </a:br>
            <a:r>
              <a:rPr lang="en-US" sz="3600" dirty="0"/>
              <a:t>a) He said that if he had been me, he would accept the offer.</a:t>
            </a:r>
            <a:br>
              <a:rPr lang="en-US" sz="3600" dirty="0"/>
            </a:br>
            <a:r>
              <a:rPr lang="en-US" sz="3600" dirty="0"/>
              <a:t>b) He said that if he were me, he would accept the offer.</a:t>
            </a:r>
            <a:br>
              <a:rPr lang="en-US" sz="3600" dirty="0"/>
            </a:br>
            <a:r>
              <a:rPr lang="en-US" sz="3600" dirty="0"/>
              <a:t>c) He said that if he had been me, he would have accepted the offer.</a:t>
            </a:r>
            <a:br>
              <a:rPr lang="en-US" sz="3600" dirty="0"/>
            </a:br>
            <a:r>
              <a:rPr lang="en-US" sz="3600" dirty="0"/>
              <a:t>d) He said if I were him, he would accept the offer.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Direct: She exclaimed, “What a beautiful sight this is!”</a:t>
            </a:r>
            <a:br>
              <a:rPr lang="en-US" sz="3600" dirty="0"/>
            </a:br>
            <a:r>
              <a:rPr lang="en-US" sz="3600" dirty="0"/>
              <a:t>a) She exclaimed what a beautiful sight it is.</a:t>
            </a:r>
            <a:br>
              <a:rPr lang="en-US" sz="3600" dirty="0"/>
            </a:br>
            <a:r>
              <a:rPr lang="en-US" sz="3600" dirty="0"/>
              <a:t>b) She exclaimed that it had been a very beautiful sight.</a:t>
            </a:r>
            <a:br>
              <a:rPr lang="en-US" sz="3600" dirty="0"/>
            </a:br>
            <a:r>
              <a:rPr lang="en-US" sz="3600" dirty="0"/>
              <a:t>c) She exclaimed that it was a very beautiful sight.</a:t>
            </a:r>
            <a:br>
              <a:rPr lang="en-US" sz="3600" dirty="0"/>
            </a:br>
            <a:r>
              <a:rPr lang="en-US" sz="3600" dirty="0"/>
              <a:t>d) She exclaimed what beautiful sight it was.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You ___ have told me earlier; then I could have helped you.</a:t>
            </a:r>
            <a:br>
              <a:rPr lang="en-US" sz="3600" dirty="0"/>
            </a:br>
            <a:r>
              <a:rPr lang="en-US" sz="3600" dirty="0"/>
              <a:t>a) should</a:t>
            </a:r>
            <a:br>
              <a:rPr lang="en-US" sz="3600" dirty="0"/>
            </a:br>
            <a:r>
              <a:rPr lang="en-US" sz="3600" dirty="0"/>
              <a:t>b) must</a:t>
            </a:r>
            <a:br>
              <a:rPr lang="en-US" sz="3600" dirty="0"/>
            </a:br>
            <a:r>
              <a:rPr lang="en-US" sz="3600" dirty="0"/>
              <a:t>c) might</a:t>
            </a:r>
            <a:br>
              <a:rPr lang="en-US" sz="3600" dirty="0"/>
            </a:br>
            <a:r>
              <a:rPr lang="en-US" sz="3600" dirty="0"/>
              <a:t>d) would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He said he ___ rather stay at home than attend the boring lecture.</a:t>
            </a:r>
            <a:br>
              <a:rPr lang="en-US" sz="3600" dirty="0"/>
            </a:br>
            <a:r>
              <a:rPr lang="en-US" sz="3600" dirty="0"/>
              <a:t>a) should</a:t>
            </a:r>
            <a:br>
              <a:rPr lang="en-US" sz="3600" dirty="0"/>
            </a:br>
            <a:r>
              <a:rPr lang="en-US" sz="3600" dirty="0"/>
              <a:t>b) would</a:t>
            </a:r>
            <a:br>
              <a:rPr lang="en-US" sz="3600" dirty="0"/>
            </a:br>
            <a:r>
              <a:rPr lang="en-US" sz="3600" dirty="0"/>
              <a:t>c) had</a:t>
            </a:r>
            <a:br>
              <a:rPr lang="en-US" sz="3600" dirty="0"/>
            </a:br>
            <a:r>
              <a:rPr lang="en-US" sz="3600" dirty="0"/>
              <a:t>d) might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Either my brother or my sister _ coming today.</a:t>
            </a:r>
            <a:br>
              <a:rPr lang="en-US" sz="3600" dirty="0"/>
            </a:br>
            <a:r>
              <a:rPr lang="en-US" sz="3600" dirty="0"/>
              <a:t>a) is</a:t>
            </a:r>
            <a:br>
              <a:rPr lang="en-US" sz="3600" dirty="0"/>
            </a:br>
            <a:r>
              <a:rPr lang="en-US" sz="3600" dirty="0"/>
              <a:t>b) Are</a:t>
            </a:r>
            <a:br>
              <a:rPr lang="en-US" sz="3600" dirty="0"/>
            </a:br>
            <a:r>
              <a:rPr lang="en-US" sz="3600" dirty="0"/>
              <a:t>c) were</a:t>
            </a:r>
            <a:br>
              <a:rPr lang="en-US" sz="3600" dirty="0"/>
            </a:br>
            <a:r>
              <a:rPr lang="en-US" sz="3600" dirty="0"/>
              <a:t>d) 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Direct: He said, “I am very tired today.”</a:t>
            </a:r>
            <a:br>
              <a:rPr lang="en-US" sz="3600" dirty="0"/>
            </a:br>
            <a:r>
              <a:rPr lang="en-US" sz="3600" dirty="0"/>
              <a:t>Indirect form:</a:t>
            </a:r>
            <a:br>
              <a:rPr lang="en-US" sz="3600" dirty="0"/>
            </a:br>
            <a:r>
              <a:rPr lang="en-US" sz="3600" dirty="0"/>
              <a:t>a) He said he is very tired today.</a:t>
            </a:r>
            <a:br>
              <a:rPr lang="en-US" sz="3600" dirty="0"/>
            </a:br>
            <a:r>
              <a:rPr lang="en-US" sz="3600" dirty="0"/>
              <a:t>b) He said he was very tired that day.</a:t>
            </a:r>
            <a:br>
              <a:rPr lang="en-US" sz="3600" dirty="0"/>
            </a:br>
            <a:r>
              <a:rPr lang="en-US" sz="3600" dirty="0"/>
              <a:t>c) He says he was very tired today.</a:t>
            </a:r>
            <a:br>
              <a:rPr lang="en-US" sz="3600" dirty="0"/>
            </a:br>
            <a:r>
              <a:rPr lang="en-US" sz="3600" dirty="0"/>
              <a:t>d) He said that he has been tired that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Neither the teacher nor the students _ willing to leave early.</a:t>
            </a:r>
            <a:br>
              <a:rPr lang="en-US" sz="3600" dirty="0"/>
            </a:br>
            <a:r>
              <a:rPr lang="en-US" sz="3600" dirty="0"/>
              <a:t>a) was</a:t>
            </a:r>
            <a:br>
              <a:rPr lang="en-US" sz="3600" dirty="0"/>
            </a:br>
            <a:r>
              <a:rPr lang="en-US" sz="3600" dirty="0"/>
              <a:t>b) are</a:t>
            </a:r>
            <a:br>
              <a:rPr lang="en-US" sz="3600" dirty="0"/>
            </a:br>
            <a:r>
              <a:rPr lang="en-US" sz="3600" dirty="0"/>
              <a:t>c) is</a:t>
            </a:r>
            <a:br>
              <a:rPr lang="en-US" sz="3600" dirty="0"/>
            </a:br>
            <a:r>
              <a:rPr lang="en-US" sz="3600" dirty="0"/>
              <a:t>d) has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Each of the boys _ given a certificate.</a:t>
            </a:r>
            <a:br>
              <a:rPr lang="en-US" sz="3600" dirty="0"/>
            </a:br>
            <a:r>
              <a:rPr lang="en-US" sz="3600" dirty="0"/>
              <a:t>a) Were</a:t>
            </a:r>
            <a:br>
              <a:rPr lang="en-US" sz="3600" dirty="0"/>
            </a:br>
            <a:r>
              <a:rPr lang="en-US" sz="3600" dirty="0"/>
              <a:t>b) Was</a:t>
            </a:r>
            <a:br>
              <a:rPr lang="en-US" sz="3600" dirty="0"/>
            </a:br>
            <a:r>
              <a:rPr lang="en-US" sz="3600" dirty="0"/>
              <a:t>c) Are</a:t>
            </a:r>
            <a:br>
              <a:rPr lang="en-US" sz="3600" dirty="0"/>
            </a:br>
            <a:r>
              <a:rPr lang="en-US" sz="3600" dirty="0"/>
              <a:t>d) have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The news _ very encouraging.</a:t>
            </a:r>
            <a:br>
              <a:rPr lang="en-US" sz="3600" dirty="0"/>
            </a:br>
            <a:r>
              <a:rPr lang="en-US" sz="3600" dirty="0"/>
              <a:t>a) Are</a:t>
            </a:r>
            <a:br>
              <a:rPr lang="en-US" sz="3600" dirty="0"/>
            </a:br>
            <a:r>
              <a:rPr lang="en-US" sz="3600" dirty="0"/>
              <a:t>b) Is</a:t>
            </a:r>
            <a:br>
              <a:rPr lang="en-US" sz="3600" dirty="0"/>
            </a:br>
            <a:r>
              <a:rPr lang="en-US" sz="3600" dirty="0"/>
              <a:t>c) Were</a:t>
            </a:r>
            <a:br>
              <a:rPr lang="en-US" sz="3600" dirty="0"/>
            </a:br>
            <a:r>
              <a:rPr lang="en-US" sz="3600" dirty="0"/>
              <a:t>d) have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Mathematics _ my </a:t>
            </a:r>
            <a:r>
              <a:rPr lang="en-US" sz="3600" dirty="0" err="1"/>
              <a:t>favourite</a:t>
            </a:r>
            <a:r>
              <a:rPr lang="en-US" sz="3600" dirty="0"/>
              <a:t> subject.</a:t>
            </a:r>
            <a:br>
              <a:rPr lang="en-US" sz="3600" dirty="0"/>
            </a:br>
            <a:r>
              <a:rPr lang="en-US" sz="3600" dirty="0"/>
              <a:t>a) are</a:t>
            </a:r>
            <a:br>
              <a:rPr lang="en-US" sz="3600" dirty="0"/>
            </a:br>
            <a:r>
              <a:rPr lang="en-US" sz="3600" dirty="0"/>
              <a:t>b) is</a:t>
            </a:r>
            <a:br>
              <a:rPr lang="en-US" sz="3600" dirty="0"/>
            </a:br>
            <a:r>
              <a:rPr lang="en-US" sz="3600" dirty="0"/>
              <a:t>c) were</a:t>
            </a:r>
            <a:br>
              <a:rPr lang="en-US" sz="3600" dirty="0"/>
            </a:br>
            <a:r>
              <a:rPr lang="en-US" sz="3600" dirty="0"/>
              <a:t>d) have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A bouquet of roses _ placed on the table.</a:t>
            </a:r>
            <a:br>
              <a:rPr lang="en-US" sz="3600" dirty="0"/>
            </a:br>
            <a:r>
              <a:rPr lang="en-US" sz="3600" dirty="0"/>
              <a:t>a) are</a:t>
            </a:r>
            <a:br>
              <a:rPr lang="en-US" sz="3600" dirty="0"/>
            </a:br>
            <a:r>
              <a:rPr lang="en-US" sz="3600" dirty="0"/>
              <a:t>b) were</a:t>
            </a:r>
            <a:br>
              <a:rPr lang="en-US" sz="3600" dirty="0"/>
            </a:br>
            <a:r>
              <a:rPr lang="en-US" sz="3600" dirty="0"/>
              <a:t>c) is</a:t>
            </a:r>
            <a:br>
              <a:rPr lang="en-US" sz="3600" dirty="0"/>
            </a:br>
            <a:r>
              <a:rPr lang="en-US" sz="3600" dirty="0"/>
              <a:t>d) have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Neither of the answers _ correct.</a:t>
            </a:r>
            <a:br>
              <a:rPr lang="en-US" sz="3600" dirty="0"/>
            </a:br>
            <a:r>
              <a:rPr lang="en-US" sz="3600" dirty="0"/>
              <a:t>a) Are</a:t>
            </a:r>
            <a:br>
              <a:rPr lang="en-US" sz="3600" dirty="0"/>
            </a:br>
            <a:r>
              <a:rPr lang="en-US" sz="3600" dirty="0"/>
              <a:t>b) Is</a:t>
            </a:r>
            <a:br>
              <a:rPr lang="en-US" sz="3600" dirty="0"/>
            </a:br>
            <a:r>
              <a:rPr lang="en-US" sz="3600" dirty="0"/>
              <a:t>c) Were</a:t>
            </a:r>
            <a:br>
              <a:rPr lang="en-US" sz="3600" dirty="0"/>
            </a:br>
            <a:r>
              <a:rPr lang="en-US" sz="3600" dirty="0"/>
              <a:t>d) have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The quality of these apples _ not good this season.</a:t>
            </a:r>
            <a:br>
              <a:rPr lang="en-US" sz="3600" dirty="0"/>
            </a:br>
            <a:r>
              <a:rPr lang="en-US" sz="3600" dirty="0"/>
              <a:t>a) Are</a:t>
            </a:r>
            <a:br>
              <a:rPr lang="en-US" sz="3600" dirty="0"/>
            </a:br>
            <a:r>
              <a:rPr lang="en-US" sz="3600" dirty="0"/>
              <a:t>b) is</a:t>
            </a:r>
            <a:br>
              <a:rPr lang="en-US" sz="3600" dirty="0"/>
            </a:br>
            <a:r>
              <a:rPr lang="en-US" sz="3600" dirty="0"/>
              <a:t>c) were</a:t>
            </a:r>
            <a:br>
              <a:rPr lang="en-US" sz="3600" dirty="0"/>
            </a:br>
            <a:r>
              <a:rPr lang="en-US" sz="3600" dirty="0"/>
              <a:t>d) have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Identify the adjective clause:</a:t>
            </a:r>
            <a:br>
              <a:rPr lang="en-US" sz="3600" dirty="0"/>
            </a:br>
            <a:r>
              <a:rPr lang="en-US" sz="3600" dirty="0"/>
              <a:t>“The book that you gave me is extremely useful.”</a:t>
            </a:r>
            <a:br>
              <a:rPr lang="en-US" sz="3600" dirty="0"/>
            </a:br>
            <a:r>
              <a:rPr lang="en-US" sz="3600" dirty="0"/>
              <a:t>a) The book</a:t>
            </a:r>
            <a:br>
              <a:rPr lang="en-US" sz="3600" dirty="0"/>
            </a:br>
            <a:r>
              <a:rPr lang="en-US" sz="3600" dirty="0"/>
              <a:t>b) that you gave me</a:t>
            </a:r>
            <a:br>
              <a:rPr lang="en-US" sz="3600" dirty="0"/>
            </a:br>
            <a:r>
              <a:rPr lang="en-US" sz="3600" dirty="0"/>
              <a:t>c) is extremely useful</a:t>
            </a:r>
            <a:br>
              <a:rPr lang="en-US" sz="3600" dirty="0"/>
            </a:br>
            <a:r>
              <a:rPr lang="en-US" sz="3600" dirty="0"/>
              <a:t>d) useful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Identify the noun clause:</a:t>
            </a:r>
            <a:br>
              <a:rPr lang="en-US" sz="3600" dirty="0"/>
            </a:br>
            <a:r>
              <a:rPr lang="en-US" sz="3600" dirty="0"/>
              <a:t>“Whoever wins the match will represent the school.”</a:t>
            </a:r>
            <a:br>
              <a:rPr lang="en-US" sz="3600" dirty="0"/>
            </a:br>
            <a:r>
              <a:rPr lang="en-US" sz="3600" dirty="0"/>
              <a:t>a) Whoever wins the match</a:t>
            </a:r>
            <a:br>
              <a:rPr lang="en-US" sz="3600" dirty="0"/>
            </a:br>
            <a:r>
              <a:rPr lang="en-US" sz="3600" dirty="0"/>
              <a:t>b) will represent the school</a:t>
            </a:r>
            <a:br>
              <a:rPr lang="en-US" sz="3600" dirty="0"/>
            </a:br>
            <a:r>
              <a:rPr lang="en-US" sz="3600" dirty="0"/>
              <a:t>c) the school</a:t>
            </a:r>
            <a:br>
              <a:rPr lang="en-US" sz="3600" dirty="0"/>
            </a:br>
            <a:r>
              <a:rPr lang="en-US" sz="3600" dirty="0"/>
              <a:t>d) the match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Identify the adverb phrase:</a:t>
            </a:r>
            <a:br>
              <a:rPr lang="en-US" sz="3600" dirty="0"/>
            </a:br>
            <a:r>
              <a:rPr lang="en-US" sz="3600" dirty="0"/>
              <a:t>“He spoke in a very low voice.”</a:t>
            </a:r>
            <a:br>
              <a:rPr lang="en-US" sz="3600" dirty="0"/>
            </a:br>
            <a:r>
              <a:rPr lang="en-US" sz="3600" dirty="0"/>
              <a:t>a) He spoke</a:t>
            </a:r>
            <a:br>
              <a:rPr lang="en-US" sz="3600" dirty="0"/>
            </a:br>
            <a:r>
              <a:rPr lang="en-US" sz="3600" dirty="0"/>
              <a:t>b) in a very low voice</a:t>
            </a:r>
            <a:br>
              <a:rPr lang="en-US" sz="3600" dirty="0"/>
            </a:br>
            <a:r>
              <a:rPr lang="en-US" sz="3600" dirty="0"/>
              <a:t>c) a very low voice</a:t>
            </a:r>
            <a:br>
              <a:rPr lang="en-US" sz="3600" dirty="0"/>
            </a:br>
            <a:r>
              <a:rPr lang="en-US" sz="3600" dirty="0"/>
              <a:t>d) very low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Direct: She asked me, “Where are you going?”</a:t>
            </a:r>
            <a:br>
              <a:rPr lang="en-US" sz="3600" dirty="0"/>
            </a:br>
            <a:r>
              <a:rPr lang="en-US" sz="3600" dirty="0"/>
              <a:t>a) She asked me where was I going.</a:t>
            </a:r>
            <a:br>
              <a:rPr lang="en-US" sz="3600" dirty="0"/>
            </a:br>
            <a:r>
              <a:rPr lang="en-US" sz="3600" dirty="0"/>
              <a:t>b) She asked me where I am going.</a:t>
            </a:r>
            <a:br>
              <a:rPr lang="en-US" sz="3600" dirty="0"/>
            </a:br>
            <a:r>
              <a:rPr lang="en-US" sz="3600" dirty="0"/>
              <a:t>c) She asked me where I was going.</a:t>
            </a:r>
            <a:br>
              <a:rPr lang="en-US" sz="3600" dirty="0"/>
            </a:br>
            <a:r>
              <a:rPr lang="en-US" sz="3600" dirty="0"/>
              <a:t>d) She asked where I go.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l"/>
            <a:r>
              <a:rPr lang="en-US" sz="3600" dirty="0"/>
              <a:t>Choose the correct classification:</a:t>
            </a:r>
            <a:br>
              <a:rPr lang="en-US" sz="3600" dirty="0"/>
            </a:br>
            <a:r>
              <a:rPr lang="en-US" sz="3600" dirty="0"/>
              <a:t>“She arrived before the sun had set.”</a:t>
            </a:r>
            <a:br>
              <a:rPr lang="en-US" sz="3600" dirty="0"/>
            </a:br>
            <a:r>
              <a:rPr lang="en-US" sz="3600" dirty="0"/>
              <a:t>a) Adjective clause</a:t>
            </a:r>
            <a:br>
              <a:rPr lang="en-US" sz="3600" dirty="0"/>
            </a:br>
            <a:r>
              <a:rPr lang="en-US" sz="3600" dirty="0"/>
              <a:t>b) Adverb clause of place</a:t>
            </a:r>
            <a:br>
              <a:rPr lang="en-US" sz="3600" dirty="0"/>
            </a:br>
            <a:r>
              <a:rPr lang="en-US" sz="3600" dirty="0"/>
              <a:t>c) Adverb clause of time</a:t>
            </a:r>
            <a:br>
              <a:rPr lang="en-US" sz="3600" dirty="0"/>
            </a:br>
            <a:r>
              <a:rPr lang="en-US" sz="3600" dirty="0"/>
              <a:t>d) Noun clause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It is raining heavily. You ___ carry an umbrella. (Obligation)</a:t>
            </a:r>
            <a:br>
              <a:rPr lang="en-US" sz="3600" dirty="0"/>
            </a:br>
            <a:r>
              <a:rPr lang="en-US" sz="3600" dirty="0"/>
              <a:t>a) can</a:t>
            </a:r>
            <a:br>
              <a:rPr lang="en-US" sz="3600" dirty="0"/>
            </a:br>
            <a:r>
              <a:rPr lang="en-US" sz="3600" dirty="0"/>
              <a:t>b) may</a:t>
            </a:r>
            <a:br>
              <a:rPr lang="en-US" sz="3600" dirty="0"/>
            </a:br>
            <a:r>
              <a:rPr lang="en-US" sz="3600" dirty="0"/>
              <a:t>c) must</a:t>
            </a:r>
            <a:br>
              <a:rPr lang="en-US" sz="3600" dirty="0"/>
            </a:br>
            <a:r>
              <a:rPr lang="en-US" sz="3600" dirty="0"/>
              <a:t>d) shall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Identify the noun phrase:</a:t>
            </a:r>
            <a:br>
              <a:rPr lang="en-US" sz="3600" dirty="0"/>
            </a:br>
            <a:r>
              <a:rPr lang="en-US" sz="3600" dirty="0"/>
              <a:t>“The tall boy with curly hair won the race.”</a:t>
            </a:r>
            <a:br>
              <a:rPr lang="en-US" sz="3600" dirty="0"/>
            </a:br>
            <a:r>
              <a:rPr lang="en-US" sz="3600" dirty="0"/>
              <a:t>a) won the race</a:t>
            </a:r>
            <a:br>
              <a:rPr lang="en-US" sz="3600" dirty="0"/>
            </a:br>
            <a:r>
              <a:rPr lang="en-US" sz="3600" dirty="0"/>
              <a:t>b) the tall boy with curly hair</a:t>
            </a:r>
            <a:br>
              <a:rPr lang="en-US" sz="3600" dirty="0"/>
            </a:br>
            <a:r>
              <a:rPr lang="en-US" sz="3600" dirty="0"/>
              <a:t>c) curly hair</a:t>
            </a:r>
            <a:br>
              <a:rPr lang="en-US" sz="3600" dirty="0"/>
            </a:br>
            <a:r>
              <a:rPr lang="en-US" sz="3600" dirty="0"/>
              <a:t>d) tall boy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Identify the adjective phrase:</a:t>
            </a:r>
            <a:br>
              <a:rPr lang="en-US" sz="3600" dirty="0"/>
            </a:br>
            <a:r>
              <a:rPr lang="en-US" sz="3600" dirty="0"/>
              <a:t>“The house on the corner is very old.”</a:t>
            </a:r>
            <a:br>
              <a:rPr lang="en-US" sz="3600" dirty="0"/>
            </a:br>
            <a:r>
              <a:rPr lang="en-US" sz="3600" dirty="0"/>
              <a:t>a) the house</a:t>
            </a:r>
            <a:br>
              <a:rPr lang="en-US" sz="3600" dirty="0"/>
            </a:br>
            <a:r>
              <a:rPr lang="en-US" sz="3600" dirty="0"/>
              <a:t>b) on the corner</a:t>
            </a:r>
            <a:br>
              <a:rPr lang="en-US" sz="3600" dirty="0"/>
            </a:br>
            <a:r>
              <a:rPr lang="en-US" sz="3600" dirty="0"/>
              <a:t>c) very old</a:t>
            </a:r>
            <a:br>
              <a:rPr lang="en-US" sz="3600" dirty="0"/>
            </a:br>
            <a:r>
              <a:rPr lang="en-US" sz="3600" dirty="0"/>
              <a:t>d) is very 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Choose the adverb clause in the sentence:</a:t>
            </a:r>
            <a:br>
              <a:rPr lang="en-US" sz="3600" dirty="0"/>
            </a:br>
            <a:r>
              <a:rPr lang="en-US" sz="3600" dirty="0"/>
              <a:t>“I waited at the station until the train arrived.”</a:t>
            </a:r>
            <a:br>
              <a:rPr lang="en-US" sz="3600" dirty="0"/>
            </a:br>
            <a:r>
              <a:rPr lang="en-US" sz="3600" dirty="0"/>
              <a:t>a) I waited at the station</a:t>
            </a:r>
            <a:br>
              <a:rPr lang="en-US" sz="3600" dirty="0"/>
            </a:br>
            <a:r>
              <a:rPr lang="en-US" sz="3600" dirty="0"/>
              <a:t>b) the station</a:t>
            </a:r>
            <a:br>
              <a:rPr lang="en-US" sz="3600" dirty="0"/>
            </a:br>
            <a:r>
              <a:rPr lang="en-US" sz="3600" dirty="0"/>
              <a:t>c) until the train arrived</a:t>
            </a:r>
            <a:br>
              <a:rPr lang="en-US" sz="3600" dirty="0"/>
            </a:br>
            <a:r>
              <a:rPr lang="en-US" sz="3600" dirty="0"/>
              <a:t>d) the train arrived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lgn="l"/>
            <a:r>
              <a:rPr lang="en-US" sz="3600" dirty="0"/>
              <a:t>What, according to </a:t>
            </a:r>
            <a:r>
              <a:rPr lang="en-US" sz="3600" dirty="0" err="1"/>
              <a:t>Hafeez</a:t>
            </a:r>
            <a:r>
              <a:rPr lang="en-US" sz="3600" dirty="0"/>
              <a:t> Contractor, made him a successful architect?</a:t>
            </a:r>
            <a:br>
              <a:rPr lang="en-US" sz="3600" dirty="0"/>
            </a:br>
            <a:r>
              <a:rPr lang="en-US" sz="3600" dirty="0"/>
              <a:t>a) His excellence in mathematics</a:t>
            </a:r>
            <a:br>
              <a:rPr lang="en-US" sz="3600" dirty="0"/>
            </a:br>
            <a:r>
              <a:rPr lang="en-US" sz="3600" dirty="0"/>
              <a:t>b) His capacity to </a:t>
            </a:r>
            <a:r>
              <a:rPr lang="en-US" sz="3600" dirty="0" err="1"/>
              <a:t>visualise</a:t>
            </a:r>
            <a:r>
              <a:rPr lang="en-US" sz="3600" dirty="0"/>
              <a:t> and think differently</a:t>
            </a:r>
            <a:br>
              <a:rPr lang="en-US" sz="3600" dirty="0"/>
            </a:br>
            <a:r>
              <a:rPr lang="en-US" sz="3600" dirty="0"/>
              <a:t>c) His love for drawing diagrams</a:t>
            </a:r>
            <a:br>
              <a:rPr lang="en-US" sz="3600" dirty="0"/>
            </a:br>
            <a:r>
              <a:rPr lang="en-US" sz="3600" dirty="0"/>
              <a:t>d) His strict discipline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360</Words>
  <Application>Microsoft Office PowerPoint</Application>
  <PresentationFormat>On-screen Show (4:3)</PresentationFormat>
  <Paragraphs>40</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Ravi usually ___ his homework before dinner, but yesterday he forgot. a) finishes b) finish c) finished d) finishing </vt:lpstr>
      <vt:lpstr>Active: They will announce the results tomorrow. Choose the passive form: a) The results will be announced tomorrow. b) Tomorrow the results announce. c) The results are announced tomorrow. d) The results had been announced tomorrow.</vt:lpstr>
      <vt:lpstr>Direct: He said, “I am very tired today.” Indirect form: a) He said he is very tired today. b) He said he was very tired that day. c) He says he was very tired today. d) He said that he has been tired that day.</vt:lpstr>
      <vt:lpstr>Direct: She asked me, “Where are you going?” a) She asked me where was I going. b) She asked me where I am going. c) She asked me where I was going. d) She asked where I go.</vt:lpstr>
      <vt:lpstr>It is raining heavily. You ___ carry an umbrella. (Obligation) a) can b) may c) must d) shall</vt:lpstr>
      <vt:lpstr>Identify the noun phrase: “The tall boy with curly hair won the race.” a) won the race b) the tall boy with curly hair c) curly hair d) tall boy</vt:lpstr>
      <vt:lpstr>Identify the adjective phrase: “The house on the corner is very old.” a) the house b) on the corner c) very old d) is very old</vt:lpstr>
      <vt:lpstr>Choose the adverb clause in the sentence: “I waited at the station until the train arrived.” a) I waited at the station b) the station c) until the train arrived d) the train arrived</vt:lpstr>
      <vt:lpstr>What, according to Hafeez Contractor, made him a successful architect? a) His excellence in mathematics b) His capacity to visualise and think differently c) His love for drawing diagrams d) His strict discipline</vt:lpstr>
      <vt:lpstr>Why did Jody want to bring the fawn home? a) To keep it as a pet b) To replace the loss of his father’s horse c) Because its mother had been killed for his father’s life d) Because it was alone in the forest</vt:lpstr>
      <vt:lpstr>What kind of bargain did the poet finally accept? a) With the king for power b) With the old man for wealth c) With the child for nothing d) With the fair maid for love</vt:lpstr>
      <vt:lpstr>When the poet looked at the earth from the sky, it appeared: a) Round and flat b) Divided by borders c) Small and without boundaries d) Large and endless</vt:lpstr>
      <vt:lpstr>What did the Giant realise when he saw children in his garden again? a) That they had broken his wall b) That spring had returned with them c) That they were selfish d) That his garden was ruined</vt:lpstr>
      <vt:lpstr>Passage 1: “The scientist observed the phenomenon carefully, noting every minute detail. His precision and accuracy amazed the students who were watching.” The word phenomenon means: a) A scientific law b) An observable event or fact c) A common practice d) A mistake in judgment</vt:lpstr>
      <vt:lpstr>Passage 1: “The scientist observed the phenomenon carefully, noting every minute detail. His precision and accuracy amazed the students who were watching.” The word precision refers to: a) Carelessness b) Exactness c) Difficulty d) Observation</vt:lpstr>
      <vt:lpstr>Passage 2: “Despite his poverty, the man showed remarkable generosity, sharing his little food with strangers.” The word generosity means: a) Strictness b) Willingness to share c) Laziness d) Intelligence</vt:lpstr>
      <vt:lpstr>Passage 2: “Despite his poverty, the man showed remarkable generosity, sharing his little food with strangers.” The antonym of poverty is: a) Wealth b) Scarcity c) Need d) Simplicity</vt:lpstr>
      <vt:lpstr>Passage 3: “The explorers were fascinated by the ancient ruins, which revealed secrets of a civilization lost to time.” The word fascinated means: a) Bored b) Disappointed c) Attracted deeply d) Terrified</vt:lpstr>
      <vt:lpstr>Passage 3: “The explorers were fascinated by the ancient ruins, which revealed secrets of a civilization lost to time.” The word ruins in the passage refers to: a) Destroyed remains of buildings b) Expensive monuments c) Newly built temples d) Hidden caves</vt:lpstr>
      <vt:lpstr>Passage 4: “Her speech was so eloquent that the audience listened in silence, moved by the power of her words.” The word eloquent means: a) Rude and careless b) Fluent and persuasive in speaking c) Short and incomplete d) Confusing</vt:lpstr>
      <vt:lpstr>By this time next year, I ___ in London for five years. a) am living b) will have lived c) have been living d) will be living</vt:lpstr>
      <vt:lpstr>Hardly had the bell rung ___ the students rushed out of the class. a) when b) than c) since d) because</vt:lpstr>
      <vt:lpstr>Active: “People say that the artist is a genius.” Choose the best passive form: a) The artist is said to be a genius. b) It is said that the artist was a genius. c) People are said the artist is a genius. d) A genius is said to be the artist.</vt:lpstr>
      <vt:lpstr>Passive form of: “We must not waste time.” a) Time is not wasted by us. b) Time must not be wasted. c) Time is not to be wasted. d) We must not be wasted time.</vt:lpstr>
      <vt:lpstr>Direct: He said, “If I were you, I would accept the offer.” a) He said that if he had been me, he would accept the offer. b) He said that if he were me, he would accept the offer. c) He said that if he had been me, he would have accepted the offer. d) He said if I were him, he would accept the offer.</vt:lpstr>
      <vt:lpstr>Direct: She exclaimed, “What a beautiful sight this is!” a) She exclaimed what a beautiful sight it is. b) She exclaimed that it had been a very beautiful sight. c) She exclaimed that it was a very beautiful sight. d) She exclaimed what beautiful sight it was.</vt:lpstr>
      <vt:lpstr>You ___ have told me earlier; then I could have helped you. a) should b) must c) might d) would</vt:lpstr>
      <vt:lpstr>He said he ___ rather stay at home than attend the boring lecture. a) should b) would c) had d) might</vt:lpstr>
      <vt:lpstr>Either my brother or my sister _ coming today. a) is b) Are c) were d) be</vt:lpstr>
      <vt:lpstr>Neither the teacher nor the students _ willing to leave early. a) was b) are c) is d) has</vt:lpstr>
      <vt:lpstr>Each of the boys _ given a certificate. a) Were b) Was c) Are d) have</vt:lpstr>
      <vt:lpstr>The news _ very encouraging. a) Are b) Is c) Were d) have</vt:lpstr>
      <vt:lpstr>Mathematics _ my favourite subject. a) are b) is c) were d) have</vt:lpstr>
      <vt:lpstr>A bouquet of roses _ placed on the table. a) are b) were c) is d) have</vt:lpstr>
      <vt:lpstr>Neither of the answers _ correct. a) Are b) Is c) Were d) have</vt:lpstr>
      <vt:lpstr>The quality of these apples _ not good this season. a) Are b) is c) were d) have</vt:lpstr>
      <vt:lpstr>Identify the adjective clause: “The book that you gave me is extremely useful.” a) The book b) that you gave me c) is extremely useful d) useful</vt:lpstr>
      <vt:lpstr>Identify the noun clause: “Whoever wins the match will represent the school.” a) Whoever wins the match b) will represent the school c) the school d) the match</vt:lpstr>
      <vt:lpstr>Identify the adverb phrase: “He spoke in a very low voice.” a) He spoke b) in a very low voice c) a very low voice d) very low</vt:lpstr>
      <vt:lpstr>Choose the correct classification: “She arrived before the sun had set.” a) Adjective clause b) Adverb clause of place c) Adverb clause of time d) Noun clause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Ravi usually ___ his homework before dinner, but yesterday he forgot. a) finishes b) finish c) finished d) finishing</dc:title>
  <dc:creator>System_For All</dc:creator>
  <cp:lastModifiedBy>Tanmoy Saha</cp:lastModifiedBy>
  <cp:revision>6</cp:revision>
  <dcterms:created xsi:type="dcterms:W3CDTF">2025-09-03T05:44:53Z</dcterms:created>
  <dcterms:modified xsi:type="dcterms:W3CDTF">2025-09-03T06:29:50Z</dcterms:modified>
</cp:coreProperties>
</file>